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66" r:id="rId5"/>
    <p:sldId id="258" r:id="rId6"/>
    <p:sldId id="259" r:id="rId7"/>
    <p:sldId id="260" r:id="rId8"/>
    <p:sldId id="261" r:id="rId9"/>
    <p:sldId id="263" r:id="rId10"/>
    <p:sldId id="264"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5" d="100"/>
          <a:sy n="65" d="100"/>
        </p:scale>
        <p:origin x="-94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06B7085-C3F6-46B0-B564-2969D88E77F1}" type="datetimeFigureOut">
              <a:rPr lang="en-US" smtClean="0"/>
              <a:t>4/4/2009</a:t>
            </a:fld>
            <a:endParaRPr lang="en-US"/>
          </a:p>
        </p:txBody>
      </p:sp>
      <p:sp>
        <p:nvSpPr>
          <p:cNvPr id="16" name="Slide Number Placeholder 15"/>
          <p:cNvSpPr>
            <a:spLocks noGrp="1"/>
          </p:cNvSpPr>
          <p:nvPr>
            <p:ph type="sldNum" sz="quarter" idx="11"/>
          </p:nvPr>
        </p:nvSpPr>
        <p:spPr/>
        <p:txBody>
          <a:bodyPr/>
          <a:lstStyle/>
          <a:p>
            <a:fld id="{1FDF94CF-1822-4CB1-8646-B326850BC097}"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6B7085-C3F6-46B0-B564-2969D88E77F1}" type="datetimeFigureOut">
              <a:rPr lang="en-US" smtClean="0"/>
              <a:t>4/4/2009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DF94CF-1822-4CB1-8646-B326850BC09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6B7085-C3F6-46B0-B564-2969D88E77F1}" type="datetimeFigureOut">
              <a:rPr lang="en-US" smtClean="0"/>
              <a:t>4/4/2009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DF94CF-1822-4CB1-8646-B326850BC09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06B7085-C3F6-46B0-B564-2969D88E77F1}" type="datetimeFigureOut">
              <a:rPr lang="en-US" smtClean="0"/>
              <a:t>4/4/2009</a:t>
            </a:fld>
            <a:endParaRPr lang="en-US"/>
          </a:p>
        </p:txBody>
      </p:sp>
      <p:sp>
        <p:nvSpPr>
          <p:cNvPr id="15" name="Slide Number Placeholder 14"/>
          <p:cNvSpPr>
            <a:spLocks noGrp="1"/>
          </p:cNvSpPr>
          <p:nvPr>
            <p:ph type="sldNum" sz="quarter" idx="15"/>
          </p:nvPr>
        </p:nvSpPr>
        <p:spPr/>
        <p:txBody>
          <a:bodyPr/>
          <a:lstStyle>
            <a:lvl1pPr algn="ctr">
              <a:defRPr/>
            </a:lvl1pPr>
          </a:lstStyle>
          <a:p>
            <a:fld id="{1FDF94CF-1822-4CB1-8646-B326850BC097}"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06B7085-C3F6-46B0-B564-2969D88E77F1}" type="datetimeFigureOut">
              <a:rPr lang="en-US" smtClean="0"/>
              <a:t>4/4/2009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DF94CF-1822-4CB1-8646-B326850BC097}"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06B7085-C3F6-46B0-B564-2969D88E77F1}" type="datetimeFigureOut">
              <a:rPr lang="en-US" smtClean="0"/>
              <a:t>4/4/2009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DF94CF-1822-4CB1-8646-B326850BC097}"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1FDF94CF-1822-4CB1-8646-B326850BC097}"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06B7085-C3F6-46B0-B564-2969D88E77F1}" type="datetimeFigureOut">
              <a:rPr lang="en-US" smtClean="0"/>
              <a:t>4/4/2009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06B7085-C3F6-46B0-B564-2969D88E77F1}" type="datetimeFigureOut">
              <a:rPr lang="en-US" smtClean="0"/>
              <a:t>4/4/2009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DF94CF-1822-4CB1-8646-B326850BC097}"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06B7085-C3F6-46B0-B564-2969D88E77F1}" type="datetimeFigureOut">
              <a:rPr lang="en-US" smtClean="0"/>
              <a:t>4/4/2009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DF94CF-1822-4CB1-8646-B326850BC09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06B7085-C3F6-46B0-B564-2969D88E77F1}" type="datetimeFigureOut">
              <a:rPr lang="en-US" smtClean="0"/>
              <a:t>4/4/2009</a:t>
            </a:fld>
            <a:endParaRPr lang="en-US"/>
          </a:p>
        </p:txBody>
      </p:sp>
      <p:sp>
        <p:nvSpPr>
          <p:cNvPr id="9" name="Slide Number Placeholder 8"/>
          <p:cNvSpPr>
            <a:spLocks noGrp="1"/>
          </p:cNvSpPr>
          <p:nvPr>
            <p:ph type="sldNum" sz="quarter" idx="15"/>
          </p:nvPr>
        </p:nvSpPr>
        <p:spPr/>
        <p:txBody>
          <a:bodyPr/>
          <a:lstStyle/>
          <a:p>
            <a:fld id="{1FDF94CF-1822-4CB1-8646-B326850BC097}"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06B7085-C3F6-46B0-B564-2969D88E77F1}" type="datetimeFigureOut">
              <a:rPr lang="en-US" smtClean="0"/>
              <a:t>4/4/2009</a:t>
            </a:fld>
            <a:endParaRPr lang="en-US"/>
          </a:p>
        </p:txBody>
      </p:sp>
      <p:sp>
        <p:nvSpPr>
          <p:cNvPr id="9" name="Slide Number Placeholder 8"/>
          <p:cNvSpPr>
            <a:spLocks noGrp="1"/>
          </p:cNvSpPr>
          <p:nvPr>
            <p:ph type="sldNum" sz="quarter" idx="11"/>
          </p:nvPr>
        </p:nvSpPr>
        <p:spPr/>
        <p:txBody>
          <a:bodyPr/>
          <a:lstStyle/>
          <a:p>
            <a:fld id="{1FDF94CF-1822-4CB1-8646-B326850BC097}"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06B7085-C3F6-46B0-B564-2969D88E77F1}" type="datetimeFigureOut">
              <a:rPr lang="en-US" smtClean="0"/>
              <a:t>4/4/2009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1FDF94CF-1822-4CB1-8646-B326850BC097}"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Unit Plan Presentation:</a:t>
            </a:r>
            <a:br>
              <a:rPr lang="en-US" dirty="0" smtClean="0"/>
            </a:br>
            <a:r>
              <a:rPr b="1" smtClean="0">
                <a:solidFill>
                  <a:schemeClr val="bg1"/>
                </a:solidFill>
              </a:rPr>
              <a:t>A Grave Matter</a:t>
            </a:r>
            <a:endParaRPr lang="en-US" b="1" dirty="0">
              <a:solidFill>
                <a:schemeClr val="bg1"/>
              </a:solidFill>
            </a:endParaRPr>
          </a:p>
        </p:txBody>
      </p:sp>
      <p:pic>
        <p:nvPicPr>
          <p:cNvPr id="31746" name="Picture 2" descr="C:\Users\Bob\AppData\Local\Temp\msohtmlclip1\01\clip_image001.png"/>
          <p:cNvPicPr>
            <a:picLocks noChangeAspect="1" noChangeArrowheads="1"/>
          </p:cNvPicPr>
          <p:nvPr/>
        </p:nvPicPr>
        <p:blipFill>
          <a:blip r:embed="rId2"/>
          <a:srcRect/>
          <a:stretch>
            <a:fillRect/>
          </a:stretch>
        </p:blipFill>
        <p:spPr bwMode="auto">
          <a:xfrm>
            <a:off x="385922" y="228600"/>
            <a:ext cx="8758078" cy="5251322"/>
          </a:xfrm>
          <a:prstGeom prst="rect">
            <a:avLst/>
          </a:prstGeom>
          <a:noFill/>
          <a:effectLst>
            <a:softEdge rad="635000"/>
          </a:effectLst>
        </p:spPr>
      </p:pic>
      <p:sp>
        <p:nvSpPr>
          <p:cNvPr id="6" name="Subtitle 2"/>
          <p:cNvSpPr txBox="1">
            <a:spLocks/>
          </p:cNvSpPr>
          <p:nvPr/>
        </p:nvSpPr>
        <p:spPr>
          <a:xfrm>
            <a:off x="609600" y="5181600"/>
            <a:ext cx="8305800" cy="1143000"/>
          </a:xfrm>
          <a:prstGeom prst="rect">
            <a:avLst/>
          </a:prstGeom>
        </p:spPr>
        <p:txBody>
          <a:bodyPr vert="horz">
            <a:noAutofit/>
          </a:bodyPr>
          <a:lstStyle/>
          <a:p>
            <a:pPr marL="0" marR="0" lvl="0" indent="0" algn="ctr" defTabSz="914400" rtl="0" eaLnBrk="1" fontAlgn="auto" latinLnBrk="0" hangingPunct="1">
              <a:lnSpc>
                <a:spcPct val="100000"/>
              </a:lnSpc>
              <a:spcBef>
                <a:spcPts val="600"/>
              </a:spcBef>
              <a:spcAft>
                <a:spcPts val="0"/>
              </a:spcAft>
              <a:buClr>
                <a:schemeClr val="accent2"/>
              </a:buClr>
              <a:buSzPct val="85000"/>
              <a:buFont typeface="Wingdings 2"/>
              <a:buNone/>
              <a:tabLst/>
              <a:defRPr/>
            </a:pPr>
            <a:r>
              <a:rPr kumimoji="0" lang="en-US" sz="4000" b="1" i="0" u="none" strike="noStrike" kern="1200" cap="none" spc="100" normalizeH="0" baseline="0" noProof="0" dirty="0" smtClean="0">
                <a:ln>
                  <a:noFill/>
                </a:ln>
                <a:solidFill>
                  <a:schemeClr val="tx2"/>
                </a:solidFill>
                <a:effectLst/>
                <a:uLnTx/>
                <a:uFillTx/>
                <a:latin typeface="+mn-lt"/>
                <a:ea typeface="+mn-ea"/>
                <a:cs typeface="+mn-cs"/>
              </a:rPr>
              <a:t>Intel Essentials</a:t>
            </a:r>
          </a:p>
          <a:p>
            <a:pPr marL="0" marR="0" lvl="0" indent="0" algn="ctr" defTabSz="914400" rtl="0" eaLnBrk="1" fontAlgn="auto" latinLnBrk="0" hangingPunct="1">
              <a:lnSpc>
                <a:spcPct val="100000"/>
              </a:lnSpc>
              <a:spcBef>
                <a:spcPts val="600"/>
              </a:spcBef>
              <a:spcAft>
                <a:spcPts val="0"/>
              </a:spcAft>
              <a:buClr>
                <a:schemeClr val="accent2"/>
              </a:buClr>
              <a:buSzPct val="85000"/>
              <a:buFont typeface="Wingdings 2"/>
              <a:buNone/>
              <a:tabLst/>
              <a:defRPr/>
            </a:pPr>
            <a:r>
              <a:rPr kumimoji="0" lang="en-US" sz="4000" b="1" i="0" u="none" strike="noStrike" kern="1200" cap="none" spc="100" normalizeH="0" baseline="0" noProof="0" dirty="0" smtClean="0">
                <a:ln>
                  <a:noFill/>
                </a:ln>
                <a:solidFill>
                  <a:schemeClr val="tx2"/>
                </a:solidFill>
                <a:effectLst/>
                <a:uLnTx/>
                <a:uFillTx/>
                <a:latin typeface="+mn-lt"/>
                <a:ea typeface="+mn-ea"/>
                <a:cs typeface="+mn-cs"/>
              </a:rPr>
              <a:t>Spring 2009</a:t>
            </a:r>
            <a:endParaRPr kumimoji="0" lang="en-US" sz="4000" b="1" i="0" u="none" strike="noStrike" kern="1200" cap="none" spc="100" normalizeH="0" baseline="0" noProof="0" dirty="0">
              <a:ln>
                <a:noFill/>
              </a:ln>
              <a:solidFill>
                <a:schemeClr val="tx2"/>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72000"/>
          </a:xfrm>
        </p:spPr>
        <p:txBody>
          <a:bodyPr/>
          <a:lstStyle/>
          <a:p>
            <a:r>
              <a:rPr lang="en-US" sz="3600" b="1" dirty="0" smtClean="0"/>
              <a:t>Content Questions</a:t>
            </a:r>
          </a:p>
          <a:p>
            <a:pPr lvl="1"/>
            <a:r>
              <a:rPr lang="en-US" dirty="0"/>
              <a:t>Who are some of the prominent people buried in our community’s cemetery?</a:t>
            </a:r>
            <a:endParaRPr lang="en-US" sz="4000" dirty="0"/>
          </a:p>
          <a:p>
            <a:pPr lvl="1"/>
            <a:r>
              <a:rPr lang="en-US" dirty="0"/>
              <a:t>In what time periods do the cemetery’s graves fit?</a:t>
            </a:r>
            <a:endParaRPr lang="en-US" sz="4000" dirty="0"/>
          </a:p>
          <a:p>
            <a:pPr lvl="1"/>
            <a:r>
              <a:rPr lang="en-US" dirty="0"/>
              <a:t>What were the dates of the earliest graves?</a:t>
            </a:r>
            <a:endParaRPr lang="en-US" sz="4000" dirty="0"/>
          </a:p>
          <a:p>
            <a:pPr lvl="1"/>
            <a:r>
              <a:rPr lang="en-US" dirty="0"/>
              <a:t>What do symbols on tombstones mean</a:t>
            </a:r>
            <a:r>
              <a:rPr lang="en-US" dirty="0" smtClean="0"/>
              <a:t>?</a:t>
            </a:r>
          </a:p>
          <a:p>
            <a:pPr lvl="1"/>
            <a:r>
              <a:rPr lang="en-US" dirty="0" smtClean="0"/>
              <a:t>Make inferences about our community based on the data you collected.</a:t>
            </a:r>
          </a:p>
          <a:p>
            <a:pPr lvl="1"/>
            <a:r>
              <a:rPr lang="en-US" dirty="0" smtClean="0"/>
              <a:t>What materials were used in the making of the tombstones.</a:t>
            </a:r>
          </a:p>
          <a:p>
            <a:pPr lvl="1">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What do I want to learn from my students?</a:t>
            </a:r>
          </a:p>
          <a:p>
            <a:r>
              <a:rPr lang="en-US" dirty="0" smtClean="0"/>
              <a:t>How will the assessment information help me and my students plan?</a:t>
            </a:r>
          </a:p>
          <a:p>
            <a:r>
              <a:rPr lang="en-US" dirty="0" smtClean="0"/>
              <a:t>What feedback/additional ideas would I like?</a:t>
            </a:r>
          </a:p>
          <a:p>
            <a:endParaRPr lang="en-US" dirty="0"/>
          </a:p>
        </p:txBody>
      </p:sp>
      <p:sp>
        <p:nvSpPr>
          <p:cNvPr id="2" name="Title 1"/>
          <p:cNvSpPr>
            <a:spLocks noGrp="1"/>
          </p:cNvSpPr>
          <p:nvPr>
            <p:ph type="title"/>
          </p:nvPr>
        </p:nvSpPr>
        <p:spPr/>
        <p:txBody>
          <a:bodyPr>
            <a:normAutofit/>
          </a:bodyPr>
          <a:lstStyle/>
          <a:p>
            <a:r>
              <a:rPr lang="en-US" dirty="0" smtClean="0"/>
              <a:t>Gauging Student Needs Assessment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7" name="Picture 1" descr="C:\Users\Bob\Pictures\Microsoft Clip Organizer\j0364682.wmf"/>
          <p:cNvPicPr>
            <a:picLocks noChangeAspect="1" noChangeArrowheads="1"/>
          </p:cNvPicPr>
          <p:nvPr/>
        </p:nvPicPr>
        <p:blipFill>
          <a:blip r:embed="rId2"/>
          <a:srcRect/>
          <a:stretch>
            <a:fillRect/>
          </a:stretch>
        </p:blipFill>
        <p:spPr bwMode="auto">
          <a:xfrm>
            <a:off x="6959498" y="76200"/>
            <a:ext cx="2260702" cy="2368411"/>
          </a:xfrm>
          <a:prstGeom prst="rect">
            <a:avLst/>
          </a:prstGeom>
          <a:noFill/>
          <a:effectLst>
            <a:softEdge rad="317500"/>
          </a:effectLst>
        </p:spPr>
      </p:pic>
      <p:sp>
        <p:nvSpPr>
          <p:cNvPr id="3" name="Content Placeholder 2"/>
          <p:cNvSpPr>
            <a:spLocks noGrp="1"/>
          </p:cNvSpPr>
          <p:nvPr>
            <p:ph idx="1"/>
          </p:nvPr>
        </p:nvSpPr>
        <p:spPr/>
        <p:txBody>
          <a:bodyPr>
            <a:normAutofit lnSpcReduction="10000"/>
          </a:bodyPr>
          <a:lstStyle/>
          <a:p>
            <a:r>
              <a:rPr lang="en-US" dirty="0"/>
              <a:t>Within each community, cemeteries are among the most fascinating, richest, and often the most neglected sources of historical information. The age of the community, its ethnic composition and the impact made by immigration can be determined by "reading" gravestones. The style of headstones, the symbolism of their art, and their inscriptions reflect religious beliefs, social class and values, as well as cultural change over time. The cemetery field trip and the related classroom activities described in this lesson will allow students to tap this source of information and thus gain a better understanding of their community.</a:t>
            </a:r>
          </a:p>
        </p:txBody>
      </p:sp>
      <p:sp>
        <p:nvSpPr>
          <p:cNvPr id="2" name="Title 1"/>
          <p:cNvSpPr>
            <a:spLocks noGrp="1"/>
          </p:cNvSpPr>
          <p:nvPr>
            <p:ph type="title"/>
          </p:nvPr>
        </p:nvSpPr>
        <p:spPr/>
        <p:txBody>
          <a:bodyPr/>
          <a:lstStyle/>
          <a:p>
            <a:r>
              <a:rPr lang="en-US" dirty="0" smtClean="0"/>
              <a:t>Unit Summary</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838200"/>
            <a:ext cx="8915400" cy="4953000"/>
          </a:xfrm>
        </p:spPr>
        <p:txBody>
          <a:bodyPr>
            <a:noAutofit/>
          </a:bodyPr>
          <a:lstStyle/>
          <a:p>
            <a:r>
              <a:rPr lang="en-US" dirty="0" smtClean="0"/>
              <a:t>Cemeteries are wonderful teaching tools. </a:t>
            </a:r>
            <a:r>
              <a:rPr lang="en-US" dirty="0" smtClean="0"/>
              <a:t>A cemetery </a:t>
            </a:r>
            <a:r>
              <a:rPr lang="en-US" dirty="0" smtClean="0"/>
              <a:t> is </a:t>
            </a:r>
            <a:r>
              <a:rPr lang="en-US" dirty="0" smtClean="0"/>
              <a:t>an outdoor history museum, wildlife refuge, </a:t>
            </a:r>
            <a:r>
              <a:rPr lang="en-US" dirty="0" smtClean="0"/>
              <a:t> botanical </a:t>
            </a:r>
            <a:r>
              <a:rPr lang="en-US" dirty="0" smtClean="0"/>
              <a:t>garden and art gallery. They are easily </a:t>
            </a:r>
            <a:r>
              <a:rPr lang="en-US" dirty="0" smtClean="0"/>
              <a:t> accessible and interdisciplinary</a:t>
            </a:r>
            <a:r>
              <a:rPr lang="en-US" dirty="0" smtClean="0"/>
              <a:t>. In </a:t>
            </a:r>
            <a:r>
              <a:rPr lang="en-US" dirty="0" smtClean="0"/>
              <a:t>this </a:t>
            </a:r>
            <a:r>
              <a:rPr lang="en-US" dirty="0" smtClean="0"/>
              <a:t>cemetery </a:t>
            </a:r>
            <a:r>
              <a:rPr lang="en-US" dirty="0" smtClean="0"/>
              <a:t>exploration</a:t>
            </a:r>
            <a:r>
              <a:rPr lang="en-US" dirty="0" smtClean="0"/>
              <a:t>, students </a:t>
            </a:r>
            <a:r>
              <a:rPr lang="en-US" dirty="0" smtClean="0"/>
              <a:t>will </a:t>
            </a:r>
            <a:r>
              <a:rPr lang="en-US" dirty="0" smtClean="0"/>
              <a:t>use their skills in social </a:t>
            </a:r>
            <a:r>
              <a:rPr lang="en-US" dirty="0" smtClean="0"/>
              <a:t>studies</a:t>
            </a:r>
            <a:r>
              <a:rPr lang="en-US" dirty="0" smtClean="0"/>
              <a:t>, science, art, math, history and language arts. </a:t>
            </a:r>
            <a:r>
              <a:rPr lang="en-US" dirty="0" smtClean="0"/>
              <a:t> </a:t>
            </a:r>
          </a:p>
          <a:p>
            <a:r>
              <a:rPr lang="en-US" dirty="0" smtClean="0"/>
              <a:t>The </a:t>
            </a:r>
            <a:r>
              <a:rPr lang="en-US" dirty="0" smtClean="0"/>
              <a:t>purpose of studying a cemetery is to encourage an </a:t>
            </a:r>
            <a:br>
              <a:rPr lang="en-US" dirty="0" smtClean="0"/>
            </a:br>
            <a:r>
              <a:rPr lang="en-US" dirty="0" smtClean="0"/>
              <a:t>appreciation of its unique historical significance. </a:t>
            </a:r>
            <a:r>
              <a:rPr lang="en-US" dirty="0" smtClean="0"/>
              <a:t> History </a:t>
            </a:r>
            <a:r>
              <a:rPr lang="en-US" dirty="0" smtClean="0"/>
              <a:t>"comes alive" when students realize that the </a:t>
            </a:r>
            <a:r>
              <a:rPr lang="en-US" dirty="0" smtClean="0"/>
              <a:t> people </a:t>
            </a:r>
            <a:r>
              <a:rPr lang="en-US" dirty="0" smtClean="0"/>
              <a:t>buried there actually lived and helped make </a:t>
            </a:r>
            <a:r>
              <a:rPr lang="en-US" dirty="0" smtClean="0"/>
              <a:t> their </a:t>
            </a:r>
            <a:r>
              <a:rPr lang="en-US" dirty="0" smtClean="0"/>
              <a:t>community what it is today. </a:t>
            </a:r>
            <a:endParaRPr lang="en-US" dirty="0" smtClean="0"/>
          </a:p>
        </p:txBody>
      </p:sp>
      <p:pic>
        <p:nvPicPr>
          <p:cNvPr id="34819" name="Picture 3" descr="C:\Users\Bob\Pictures\Microsoft Clip Organizer\j0238641.wmf"/>
          <p:cNvPicPr>
            <a:picLocks noChangeAspect="1" noChangeArrowheads="1"/>
          </p:cNvPicPr>
          <p:nvPr/>
        </p:nvPicPr>
        <p:blipFill>
          <a:blip r:embed="rId2"/>
          <a:srcRect/>
          <a:stretch>
            <a:fillRect/>
          </a:stretch>
        </p:blipFill>
        <p:spPr bwMode="auto">
          <a:xfrm>
            <a:off x="7010400" y="5334000"/>
            <a:ext cx="1757477" cy="1231697"/>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990600"/>
            <a:ext cx="8229600" cy="4572000"/>
          </a:xfrm>
        </p:spPr>
        <p:txBody>
          <a:bodyPr/>
          <a:lstStyle/>
          <a:p>
            <a:r>
              <a:rPr lang="en-US" dirty="0" smtClean="0"/>
              <a:t>By studying the ages, names, symbols and epitaphs in a cemetery,  students can learn about their community's ethnic, cultural, religious and historical background.  A cemetery is a tangible link to the past, and a place  that is sacred. When students understand the  importance of cemeteries, they are more likely to  become adults who will participate in the responsible  conservation of cemeteries in their communities. </a:t>
            </a:r>
            <a:br>
              <a:rPr lang="en-US" dirty="0" smtClean="0"/>
            </a:br>
            <a:endParaRPr lang="en-US" b="1" dirty="0" smtClean="0"/>
          </a:p>
          <a:p>
            <a:endParaRPr lang="en-US" dirty="0"/>
          </a:p>
        </p:txBody>
      </p:sp>
      <p:pic>
        <p:nvPicPr>
          <p:cNvPr id="35842" name="Picture 2" descr="C:\Users\Bob\Pictures\Microsoft Clip Organizer\j0384798.jpg"/>
          <p:cNvPicPr>
            <a:picLocks noChangeAspect="1" noChangeArrowheads="1"/>
          </p:cNvPicPr>
          <p:nvPr/>
        </p:nvPicPr>
        <p:blipFill>
          <a:blip r:embed="rId2">
            <a:clrChange>
              <a:clrFrom>
                <a:srgbClr val="FCFCF0"/>
              </a:clrFrom>
              <a:clrTo>
                <a:srgbClr val="FCFCF0">
                  <a:alpha val="0"/>
                </a:srgbClr>
              </a:clrTo>
            </a:clrChange>
          </a:blip>
          <a:srcRect/>
          <a:stretch>
            <a:fillRect/>
          </a:stretch>
        </p:blipFill>
        <p:spPr bwMode="auto">
          <a:xfrm>
            <a:off x="609600" y="3962400"/>
            <a:ext cx="1581912" cy="2683373"/>
          </a:xfrm>
          <a:prstGeom prst="rect">
            <a:avLst/>
          </a:prstGeom>
          <a:noFill/>
          <a:effectLst>
            <a:softEdge rad="63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 want to …</a:t>
            </a:r>
          </a:p>
          <a:p>
            <a:pPr lvl="1"/>
            <a:r>
              <a:rPr lang="en-US" dirty="0" smtClean="0"/>
              <a:t>Utilize web 2.0 tools (wikis, blogs) more effectively in lesson design</a:t>
            </a:r>
          </a:p>
          <a:p>
            <a:pPr lvl="1"/>
            <a:r>
              <a:rPr lang="en-US" dirty="0" smtClean="0"/>
              <a:t>Enhance my instructional design skills to include a more constructivist approach to teaching</a:t>
            </a:r>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Vision for Myself</a:t>
            </a:r>
            <a:endParaRPr lang="en-US" dirty="0"/>
          </a:p>
        </p:txBody>
      </p:sp>
      <p:pic>
        <p:nvPicPr>
          <p:cNvPr id="4" name="Picture 3" descr="Untitled.jpg"/>
          <p:cNvPicPr>
            <a:picLocks noChangeAspect="1"/>
          </p:cNvPicPr>
          <p:nvPr/>
        </p:nvPicPr>
        <p:blipFill>
          <a:blip r:embed="rId2"/>
          <a:stretch>
            <a:fillRect/>
          </a:stretch>
        </p:blipFill>
        <p:spPr>
          <a:xfrm>
            <a:off x="3886200" y="3657600"/>
            <a:ext cx="1650725" cy="2790825"/>
          </a:xfrm>
          <a:prstGeom prst="rect">
            <a:avLst/>
          </a:prstGeom>
          <a:effectLst>
            <a:softEdge rad="12700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I want my students…</a:t>
            </a:r>
          </a:p>
          <a:p>
            <a:pPr lvl="1"/>
            <a:r>
              <a:rPr lang="en-US" dirty="0" smtClean="0"/>
              <a:t>To become independent learners</a:t>
            </a:r>
          </a:p>
          <a:p>
            <a:pPr lvl="1"/>
            <a:r>
              <a:rPr lang="en-US" dirty="0" smtClean="0"/>
              <a:t>To be responsible for monitoring their own learning</a:t>
            </a:r>
          </a:p>
          <a:p>
            <a:pPr lvl="1"/>
            <a:r>
              <a:rPr lang="en-US" dirty="0" smtClean="0"/>
              <a:t>To be able work cooperatively with others</a:t>
            </a:r>
          </a:p>
          <a:p>
            <a:pPr lvl="1"/>
            <a:r>
              <a:rPr lang="en-US" dirty="0" smtClean="0"/>
              <a:t>To realize that learning can occur in a variety of situations</a:t>
            </a:r>
          </a:p>
          <a:p>
            <a:pPr lvl="1"/>
            <a:r>
              <a:rPr lang="en-US" dirty="0" smtClean="0"/>
              <a:t>To realize that learning is not an isolated event…there are interconnections between different subjects</a:t>
            </a:r>
          </a:p>
          <a:p>
            <a:pPr lvl="1"/>
            <a:r>
              <a:rPr lang="en-US" dirty="0" smtClean="0"/>
              <a:t>To utilize skills learned in the classroom in a real world situation</a:t>
            </a:r>
            <a:endParaRPr lang="en-US" dirty="0"/>
          </a:p>
        </p:txBody>
      </p:sp>
      <p:sp>
        <p:nvSpPr>
          <p:cNvPr id="2" name="Title 1"/>
          <p:cNvSpPr>
            <a:spLocks noGrp="1"/>
          </p:cNvSpPr>
          <p:nvPr>
            <p:ph type="title"/>
          </p:nvPr>
        </p:nvSpPr>
        <p:spPr/>
        <p:txBody>
          <a:bodyPr/>
          <a:lstStyle/>
          <a:p>
            <a:r>
              <a:rPr lang="en-US" dirty="0" smtClean="0"/>
              <a:t>Vision for My Students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By pre-assessing my students’ skills…</a:t>
            </a:r>
          </a:p>
          <a:p>
            <a:pPr lvl="1"/>
            <a:r>
              <a:rPr lang="en-US" dirty="0" smtClean="0"/>
              <a:t>I will know their needs with regard to specific academic skills in math, social studies, language arts, and science</a:t>
            </a:r>
          </a:p>
          <a:p>
            <a:pPr lvl="1"/>
            <a:r>
              <a:rPr lang="en-US" dirty="0" smtClean="0"/>
              <a:t>I will know their attitudes toward the project I am presenting</a:t>
            </a:r>
            <a:endParaRPr lang="en-US" dirty="0"/>
          </a:p>
        </p:txBody>
      </p:sp>
      <p:sp>
        <p:nvSpPr>
          <p:cNvPr id="2" name="Title 1"/>
          <p:cNvSpPr>
            <a:spLocks noGrp="1"/>
          </p:cNvSpPr>
          <p:nvPr>
            <p:ph type="title"/>
          </p:nvPr>
        </p:nvSpPr>
        <p:spPr/>
        <p:txBody>
          <a:bodyPr>
            <a:normAutofit fontScale="90000"/>
          </a:bodyPr>
          <a:lstStyle/>
          <a:p>
            <a:r>
              <a:rPr lang="en-US" dirty="0" smtClean="0"/>
              <a:t>How will gauging student needs will help plan the unit.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sz="3600" b="1" dirty="0" smtClean="0"/>
              <a:t>Essential Question </a:t>
            </a:r>
            <a:r>
              <a:rPr lang="en-US" sz="2000" b="1" dirty="0" smtClean="0">
                <a:solidFill>
                  <a:schemeClr val="bg1"/>
                </a:solidFill>
              </a:rPr>
              <a:t>(I will select one of these or another if you suggest something great!)</a:t>
            </a:r>
            <a:endParaRPr lang="en-US" sz="3600" b="1" dirty="0" smtClean="0">
              <a:solidFill>
                <a:schemeClr val="bg1"/>
              </a:solidFill>
            </a:endParaRPr>
          </a:p>
          <a:p>
            <a:pPr lvl="1"/>
            <a:r>
              <a:rPr lang="en-US" dirty="0" smtClean="0"/>
              <a:t>Can the dead speak to us?  </a:t>
            </a:r>
          </a:p>
          <a:p>
            <a:pPr lvl="1"/>
            <a:r>
              <a:rPr lang="en-US" dirty="0" smtClean="0"/>
              <a:t>What </a:t>
            </a:r>
            <a:r>
              <a:rPr lang="en-US" dirty="0"/>
              <a:t>are cemeteries for?  </a:t>
            </a:r>
            <a:endParaRPr lang="en-US" dirty="0" smtClean="0"/>
          </a:p>
          <a:p>
            <a:pPr lvl="1"/>
            <a:r>
              <a:rPr lang="en-US" dirty="0" smtClean="0"/>
              <a:t>Why </a:t>
            </a:r>
            <a:r>
              <a:rPr lang="en-US" dirty="0"/>
              <a:t>do we bury people?  </a:t>
            </a:r>
            <a:endParaRPr lang="en-US" dirty="0" smtClean="0"/>
          </a:p>
          <a:p>
            <a:pPr lvl="1"/>
            <a:r>
              <a:rPr lang="en-US" dirty="0" smtClean="0"/>
              <a:t>Why </a:t>
            </a:r>
            <a:r>
              <a:rPr lang="en-US" dirty="0"/>
              <a:t>do we have cemeteries?  </a:t>
            </a:r>
            <a:endParaRPr lang="en-US" dirty="0" smtClean="0"/>
          </a:p>
          <a:p>
            <a:pPr lvl="1"/>
            <a:r>
              <a:rPr lang="en-US" dirty="0" smtClean="0"/>
              <a:t>Why </a:t>
            </a:r>
            <a:r>
              <a:rPr lang="en-US" dirty="0"/>
              <a:t>do we have death customs?  </a:t>
            </a:r>
            <a:endParaRPr lang="en-US" dirty="0" smtClean="0"/>
          </a:p>
          <a:p>
            <a:pPr lvl="1"/>
            <a:r>
              <a:rPr lang="en-US" dirty="0" smtClean="0"/>
              <a:t>What </a:t>
            </a:r>
            <a:r>
              <a:rPr lang="en-US" dirty="0"/>
              <a:t>good are cemeteries?  </a:t>
            </a:r>
            <a:endParaRPr lang="en-US" dirty="0" smtClean="0"/>
          </a:p>
          <a:p>
            <a:pPr lvl="1"/>
            <a:r>
              <a:rPr lang="en-US" dirty="0" smtClean="0"/>
              <a:t>How </a:t>
            </a:r>
            <a:r>
              <a:rPr lang="en-US" dirty="0"/>
              <a:t>can cemeteries teach us something? </a:t>
            </a:r>
            <a:endParaRPr lang="en-US" dirty="0" smtClean="0"/>
          </a:p>
          <a:p>
            <a:pPr lvl="1"/>
            <a:r>
              <a:rPr lang="en-US" dirty="0" smtClean="0"/>
              <a:t> </a:t>
            </a:r>
            <a:r>
              <a:rPr lang="en-US" dirty="0"/>
              <a:t>Why do communities have cemeteries?</a:t>
            </a:r>
          </a:p>
        </p:txBody>
      </p:sp>
      <p:sp>
        <p:nvSpPr>
          <p:cNvPr id="2" name="Title 1"/>
          <p:cNvSpPr>
            <a:spLocks noGrp="1"/>
          </p:cNvSpPr>
          <p:nvPr>
            <p:ph type="title"/>
          </p:nvPr>
        </p:nvSpPr>
        <p:spPr/>
        <p:txBody>
          <a:bodyPr/>
          <a:lstStyle/>
          <a:p>
            <a:pPr algn="ctr"/>
            <a:r>
              <a:rPr lang="en-US" dirty="0" smtClean="0"/>
              <a:t>Curriculum-Framing Questions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43000"/>
            <a:ext cx="8229600" cy="4572000"/>
          </a:xfrm>
        </p:spPr>
        <p:txBody>
          <a:bodyPr/>
          <a:lstStyle/>
          <a:p>
            <a:r>
              <a:rPr lang="en-US" sz="3600" b="1" dirty="0" smtClean="0"/>
              <a:t>Unit Questions</a:t>
            </a:r>
          </a:p>
          <a:p>
            <a:pPr lvl="1"/>
            <a:r>
              <a:rPr lang="en-US" dirty="0"/>
              <a:t>What information can be found from a cemetery?  </a:t>
            </a:r>
            <a:endParaRPr lang="en-US" dirty="0" smtClean="0"/>
          </a:p>
          <a:p>
            <a:pPr lvl="1"/>
            <a:r>
              <a:rPr lang="en-US" dirty="0" smtClean="0"/>
              <a:t>How </a:t>
            </a:r>
            <a:r>
              <a:rPr lang="en-US" dirty="0"/>
              <a:t>can this information teach us about our community?  </a:t>
            </a:r>
            <a:endParaRPr lang="en-US" dirty="0" smtClean="0"/>
          </a:p>
          <a:p>
            <a:pPr lvl="1"/>
            <a:r>
              <a:rPr lang="en-US" dirty="0" smtClean="0"/>
              <a:t>What </a:t>
            </a:r>
            <a:r>
              <a:rPr lang="en-US" dirty="0"/>
              <a:t>can we learn from cemeteries?  </a:t>
            </a:r>
            <a:endParaRPr lang="en-US" dirty="0" smtClean="0"/>
          </a:p>
          <a:p>
            <a:pPr lvl="1"/>
            <a:r>
              <a:rPr lang="en-US" dirty="0" smtClean="0"/>
              <a:t>Can </a:t>
            </a:r>
            <a:r>
              <a:rPr lang="en-US" dirty="0"/>
              <a:t>tombstone symbology give us clues to people’s histories?</a:t>
            </a:r>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63</TotalTime>
  <Words>614</Words>
  <Application>Microsoft Office PowerPoint</Application>
  <PresentationFormat>On-screen Show (4:3)</PresentationFormat>
  <Paragraphs>50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Paper</vt:lpstr>
      <vt:lpstr>My Unit Plan Presentation: A Grave Matter</vt:lpstr>
      <vt:lpstr>Unit Summary</vt:lpstr>
      <vt:lpstr>Slide 3</vt:lpstr>
      <vt:lpstr>Slide 4</vt:lpstr>
      <vt:lpstr>Vision for Myself</vt:lpstr>
      <vt:lpstr>Vision for My Students</vt:lpstr>
      <vt:lpstr>How will gauging student needs will help plan the unit.</vt:lpstr>
      <vt:lpstr>Curriculum-Framing Questions</vt:lpstr>
      <vt:lpstr>Slide 9</vt:lpstr>
      <vt:lpstr>Slide 10</vt:lpstr>
      <vt:lpstr>Gauging Student Needs Assessment</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Unit Plan Presentation</dc:title>
  <dc:creator>Bob Wright</dc:creator>
  <cp:lastModifiedBy>Bob Wright</cp:lastModifiedBy>
  <cp:revision>12</cp:revision>
  <dcterms:created xsi:type="dcterms:W3CDTF">2009-04-04T15:57:29Z</dcterms:created>
  <dcterms:modified xsi:type="dcterms:W3CDTF">2009-04-04T17:01:12Z</dcterms:modified>
</cp:coreProperties>
</file>